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88" r:id="rId2"/>
    <p:sldId id="279" r:id="rId3"/>
    <p:sldId id="280" r:id="rId4"/>
    <p:sldId id="260" r:id="rId5"/>
    <p:sldId id="274" r:id="rId6"/>
    <p:sldId id="282" r:id="rId7"/>
    <p:sldId id="277" r:id="rId8"/>
    <p:sldId id="283" r:id="rId9"/>
    <p:sldId id="285" r:id="rId10"/>
    <p:sldId id="284" r:id="rId11"/>
    <p:sldId id="286" r:id="rId12"/>
    <p:sldId id="287" r:id="rId13"/>
    <p:sldId id="269" r:id="rId14"/>
    <p:sldId id="278" r:id="rId15"/>
    <p:sldId id="27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A636-A0CB-4525-A185-8585B78385EF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D4D8-DA6F-46D1-8819-A04B21D99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2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Prepared by.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Cantonment Public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School and College , 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Momenshahi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Dept. of Business studies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667001" y="3097649"/>
            <a:ext cx="39243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6832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399" cy="9906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সমাধান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524000"/>
                <a:ext cx="7696200" cy="4800600"/>
              </a:xfrm>
              <a:solidFill>
                <a:schemeClr val="bg2"/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ক) </a:t>
                </a:r>
                <a:r>
                  <a:rPr lang="en-US" dirty="0" err="1" smtClean="0"/>
                  <a:t>আমরা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জানি</a:t>
                </a:r>
                <a:r>
                  <a:rPr lang="en-US" dirty="0" smtClean="0"/>
                  <a:t> ,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</a:t>
                </a:r>
                <a:r>
                  <a:rPr lang="en-US" dirty="0" err="1" smtClean="0"/>
                  <a:t>প্রকৃত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জাতীয়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আয়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</a:rPr>
                          <m:t>আথির্ক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জাতীয়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আয়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মূল্য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সুচক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১০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৫০০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কোট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টাকা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১৫০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=  ৭,০০০ </a:t>
                </a:r>
                <a:r>
                  <a:rPr lang="en-US" dirty="0" err="1" smtClean="0"/>
                  <a:t>কোটি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টাকা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খ)   </a:t>
                </a:r>
                <a:r>
                  <a:rPr lang="en-US" dirty="0" err="1" smtClean="0"/>
                  <a:t>আবার</a:t>
                </a:r>
                <a:r>
                  <a:rPr lang="en-US" dirty="0" smtClean="0"/>
                  <a:t> ,     </a:t>
                </a:r>
                <a:r>
                  <a:rPr lang="en-US" dirty="0" err="1" smtClean="0"/>
                  <a:t>মাথাপিছূ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আয়</a:t>
                </a:r>
                <a:r>
                  <a:rPr lang="en-US" dirty="0" smtClean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প্রকৃত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জাতীয়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আয়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মোট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জনসংখ্যা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৭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০০০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১৬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=  ৪৩৭.৫ </a:t>
                </a:r>
                <a:r>
                  <a:rPr lang="en-US" dirty="0" err="1" smtClean="0"/>
                  <a:t>টাকা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524000"/>
                <a:ext cx="7696200" cy="4800600"/>
              </a:xfrm>
              <a:blipFill rotWithShape="1">
                <a:blip r:embed="rId2"/>
                <a:stretch>
                  <a:fillRect l="-1188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as-IN" sz="3600" dirty="0" smtClean="0"/>
              <a:t>জাতীয়</a:t>
            </a:r>
            <a:r>
              <a:rPr lang="en-US" sz="3600" dirty="0" smtClean="0"/>
              <a:t> </a:t>
            </a:r>
            <a:r>
              <a:rPr lang="as-IN" sz="3600" dirty="0" smtClean="0"/>
              <a:t>আয়</a:t>
            </a:r>
            <a:r>
              <a:rPr lang="en-US" sz="3600" dirty="0" smtClean="0"/>
              <a:t> </a:t>
            </a:r>
            <a:r>
              <a:rPr lang="as-IN" sz="3600" dirty="0" smtClean="0"/>
              <a:t>পরিমাপ</a:t>
            </a:r>
            <a:endParaRPr lang="en-US" sz="3600" dirty="0" smtClean="0"/>
          </a:p>
          <a:p>
            <a:pPr marL="0" indent="0">
              <a:buNone/>
            </a:pPr>
            <a:r>
              <a:rPr lang="en-US" dirty="0" err="1" smtClean="0"/>
              <a:t>পৃথিবীর</a:t>
            </a:r>
            <a:r>
              <a:rPr lang="en-US" dirty="0" smtClean="0"/>
              <a:t> </a:t>
            </a:r>
            <a:r>
              <a:rPr lang="en-US" dirty="0" err="1" smtClean="0"/>
              <a:t>প্রত্যেকটি</a:t>
            </a:r>
            <a:r>
              <a:rPr lang="en-US" dirty="0" smtClean="0"/>
              <a:t> </a:t>
            </a:r>
            <a:r>
              <a:rPr lang="en-US" dirty="0" err="1" smtClean="0"/>
              <a:t>দেশে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পরমিাপ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।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একেক</a:t>
            </a:r>
            <a:r>
              <a:rPr lang="en-US" dirty="0" smtClean="0"/>
              <a:t> </a:t>
            </a:r>
            <a:r>
              <a:rPr lang="en-US" dirty="0" err="1" smtClean="0"/>
              <a:t>দেশে</a:t>
            </a:r>
            <a:r>
              <a:rPr lang="en-US" dirty="0" smtClean="0"/>
              <a:t> </a:t>
            </a:r>
            <a:r>
              <a:rPr lang="en-US" dirty="0" err="1" smtClean="0"/>
              <a:t>একেক</a:t>
            </a:r>
            <a:r>
              <a:rPr lang="en-US" dirty="0" smtClean="0"/>
              <a:t> </a:t>
            </a:r>
            <a:r>
              <a:rPr lang="en-US" dirty="0" err="1" smtClean="0"/>
              <a:t>পদ্ধতিতে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পরিমাপ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।</a:t>
            </a:r>
          </a:p>
          <a:p>
            <a:pPr marL="0" indent="0">
              <a:buNone/>
            </a:pP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জানা</a:t>
            </a:r>
            <a:r>
              <a:rPr lang="en-US" dirty="0" smtClean="0"/>
              <a:t> </a:t>
            </a:r>
            <a:r>
              <a:rPr lang="en-US" dirty="0" err="1" smtClean="0"/>
              <a:t>থাকলে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উন্নয়নমূলক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 </a:t>
            </a:r>
            <a:r>
              <a:rPr lang="en-US" dirty="0" err="1" smtClean="0"/>
              <a:t>গ্রহন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সহজ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  </a:t>
            </a:r>
            <a:r>
              <a:rPr lang="en-US" dirty="0" err="1" smtClean="0"/>
              <a:t>তাই</a:t>
            </a:r>
            <a:r>
              <a:rPr lang="en-US" dirty="0" smtClean="0"/>
              <a:t> </a:t>
            </a:r>
            <a:r>
              <a:rPr lang="en-US" dirty="0" err="1" smtClean="0"/>
              <a:t>সকলেরই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জানা</a:t>
            </a:r>
            <a:r>
              <a:rPr lang="en-US" dirty="0" smtClean="0"/>
              <a:t> </a:t>
            </a:r>
            <a:r>
              <a:rPr lang="en-US" dirty="0" err="1" smtClean="0"/>
              <a:t>থাকা</a:t>
            </a:r>
            <a:r>
              <a:rPr lang="en-US" dirty="0" smtClean="0"/>
              <a:t> </a:t>
            </a:r>
            <a:r>
              <a:rPr lang="en-US" dirty="0" err="1" smtClean="0"/>
              <a:t>দরকার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আয়ের</a:t>
            </a:r>
            <a:r>
              <a:rPr lang="en-US" dirty="0" smtClean="0"/>
              <a:t> </a:t>
            </a:r>
            <a:r>
              <a:rPr lang="en-US" dirty="0" err="1" smtClean="0"/>
              <a:t>পরিসংখ্যানগত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 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উদ্দেশ্যে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 </a:t>
            </a:r>
          </a:p>
          <a:p>
            <a:pPr marL="0" indent="0">
              <a:buNone/>
            </a:pPr>
            <a:r>
              <a:rPr lang="en-US" dirty="0" err="1" smtClean="0"/>
              <a:t>জনগনের</a:t>
            </a:r>
            <a:r>
              <a:rPr lang="en-US" dirty="0" smtClean="0"/>
              <a:t> </a:t>
            </a:r>
            <a:r>
              <a:rPr lang="en-US" dirty="0" err="1" smtClean="0"/>
              <a:t>জীবনযাত্রার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, </a:t>
            </a:r>
            <a:r>
              <a:rPr lang="en-US" dirty="0" err="1" smtClean="0"/>
              <a:t>দেশের</a:t>
            </a:r>
            <a:r>
              <a:rPr lang="en-US" dirty="0" smtClean="0"/>
              <a:t> </a:t>
            </a:r>
            <a:r>
              <a:rPr lang="en-US" dirty="0" err="1" smtClean="0"/>
              <a:t>অগ্রগতি</a:t>
            </a:r>
            <a:r>
              <a:rPr lang="en-US" dirty="0" smtClean="0"/>
              <a:t>, </a:t>
            </a:r>
            <a:r>
              <a:rPr lang="en-US" dirty="0" err="1" smtClean="0"/>
              <a:t>বিনিয়োগ</a:t>
            </a:r>
            <a:r>
              <a:rPr lang="en-US" dirty="0" smtClean="0"/>
              <a:t>, </a:t>
            </a:r>
            <a:r>
              <a:rPr lang="en-US" dirty="0" err="1" smtClean="0"/>
              <a:t>ভোগ</a:t>
            </a:r>
            <a:r>
              <a:rPr lang="en-US" dirty="0" smtClean="0"/>
              <a:t>, </a:t>
            </a:r>
            <a:r>
              <a:rPr lang="en-US" dirty="0" err="1" smtClean="0"/>
              <a:t>সঞ্চয়,বণ্টন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গুরুত্বপূর্ণ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জানা</a:t>
            </a:r>
            <a:r>
              <a:rPr lang="en-US" dirty="0" smtClean="0"/>
              <a:t>  </a:t>
            </a:r>
            <a:r>
              <a:rPr lang="en-US" dirty="0" err="1" smtClean="0"/>
              <a:t>যায়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696200" cy="9906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পরিমাপের</a:t>
            </a:r>
            <a:r>
              <a:rPr lang="en-US" dirty="0" smtClean="0"/>
              <a:t> </a:t>
            </a:r>
            <a:r>
              <a:rPr lang="en-US" dirty="0" err="1" smtClean="0"/>
              <a:t>গুরুত্ব</a:t>
            </a:r>
            <a:r>
              <a:rPr lang="en-US" dirty="0" smtClean="0"/>
              <a:t> ও </a:t>
            </a:r>
            <a:r>
              <a:rPr lang="en-US" dirty="0" err="1" smtClean="0"/>
              <a:t>সমস্যা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1752600"/>
            <a:ext cx="27432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পরিমাপের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693003">
            <a:off x="3093990" y="24541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199409">
            <a:off x="6006083" y="24670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3276601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গুরুত্ব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51068" y="3276601"/>
            <a:ext cx="1643118" cy="54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সমস্যা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4038600"/>
            <a:ext cx="35814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অগ্রগতি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জানা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জীবনযাত্রার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বাজেট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প্রণয়ন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মুদ্রাস্ফীতি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জানা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তথ্যের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সন্ধান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0" y="4038600"/>
            <a:ext cx="32004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হস্তান্তর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পাওনা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দ্বৈত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গণনা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ফাঁকি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দামের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পরিবর্তন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পরোক্ষ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019800" y="3733801"/>
            <a:ext cx="1213348" cy="304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121616" y="3740243"/>
            <a:ext cx="751332" cy="298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245" cy="52784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766916"/>
            <a:ext cx="7811845" cy="54814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7525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543800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</a:t>
            </a:r>
            <a:r>
              <a:rPr lang="bn-BD" sz="5400" dirty="0" smtClean="0"/>
              <a:t>বাড়ির কাজঃ </a:t>
            </a:r>
            <a:endParaRPr lang="en-US" sz="5400" dirty="0" smtClean="0"/>
          </a:p>
          <a:p>
            <a:r>
              <a:rPr lang="bn-BD" sz="5400" dirty="0" smtClean="0"/>
              <a:t>একজন </a:t>
            </a:r>
            <a:r>
              <a:rPr lang="en-US" sz="5400" dirty="0" err="1" smtClean="0"/>
              <a:t>শিক্ষার্থী</a:t>
            </a:r>
            <a:r>
              <a:rPr lang="bn-BD" sz="5400" dirty="0" smtClean="0"/>
              <a:t> হিসেবে তুমি তোমার মধ্যে বিদ্যমান </a:t>
            </a:r>
            <a:r>
              <a:rPr lang="en-US" sz="5400" dirty="0" err="1" smtClean="0"/>
              <a:t>ধারণা</a:t>
            </a:r>
            <a:r>
              <a:rPr lang="en-US" sz="5400" dirty="0" smtClean="0"/>
              <a:t> </a:t>
            </a:r>
            <a:r>
              <a:rPr lang="en-US" sz="5400" dirty="0" err="1" smtClean="0"/>
              <a:t>থেকে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আলোচিত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বিষয়গুলো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লিখে</a:t>
            </a:r>
            <a:r>
              <a:rPr lang="en-US" sz="5400" dirty="0" smtClean="0"/>
              <a:t> </a:t>
            </a:r>
            <a:r>
              <a:rPr lang="en-US" sz="5400" dirty="0" err="1" smtClean="0"/>
              <a:t>আনবে</a:t>
            </a:r>
            <a:r>
              <a:rPr lang="en-US" sz="5400" dirty="0" smtClean="0"/>
              <a:t> 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13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84928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ধন্যবাদ সবাইকে  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80285"/>
            <a:ext cx="6705600" cy="32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620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4800" dirty="0" smtClean="0">
                <a:solidFill>
                  <a:schemeClr val="tx1"/>
                </a:solidFill>
              </a:rPr>
              <a:t>  ও </a:t>
            </a:r>
            <a:r>
              <a:rPr lang="en-US" sz="4800" dirty="0" err="1" smtClean="0">
                <a:solidFill>
                  <a:schemeClr val="tx1"/>
                </a:solidFill>
              </a:rPr>
              <a:t>বিপণন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ব্যবস্থাপনা</a:t>
            </a:r>
            <a:r>
              <a:rPr lang="en-US" sz="2400" dirty="0" smtClean="0">
                <a:solidFill>
                  <a:srgbClr val="FF0000"/>
                </a:solidFill>
              </a:rPr>
              <a:t> 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2133600"/>
            <a:ext cx="79248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চতুর্থ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</a:rPr>
              <a:t>  : </a:t>
            </a:r>
            <a:r>
              <a:rPr lang="en-US" sz="3600" dirty="0" err="1" smtClean="0">
                <a:solidFill>
                  <a:schemeClr val="tx1"/>
                </a:solidFill>
              </a:rPr>
              <a:t>সামষ্টিক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পর্যায়</a:t>
            </a:r>
            <a:r>
              <a:rPr lang="en-US" sz="3600" dirty="0" smtClean="0">
                <a:solidFill>
                  <a:schemeClr val="tx1"/>
                </a:solidFill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</a:rPr>
              <a:t>উৎপাদন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066800"/>
            <a:ext cx="373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ঘোষণা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85800" y="2133600"/>
            <a:ext cx="2286000" cy="147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শিরোনাম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667000"/>
            <a:ext cx="5410200" cy="35394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সামষ্টিক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পর্যায়ের</a:t>
            </a:r>
            <a:r>
              <a:rPr lang="en-US" sz="2800" dirty="0" smtClean="0"/>
              <a:t>  </a:t>
            </a:r>
            <a:r>
              <a:rPr lang="en-US" sz="2800" dirty="0" err="1" smtClean="0"/>
              <a:t>উৎপাদন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ধারণা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মোট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দেশজ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উৎপাদন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নীট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দেশজ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উৎপাদন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মোট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আয়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নীট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আয়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মাথাপিছু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আয়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</a:t>
            </a:r>
            <a:endParaRPr lang="en-US" sz="2800" dirty="0" smtClean="0"/>
          </a:p>
          <a:p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সমস্যা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4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838200"/>
            <a:ext cx="7391401" cy="9906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4400" dirty="0" smtClean="0"/>
              <a:t>শিখনফলঃ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828800"/>
            <a:ext cx="73914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পাঠের শেষে শিক্ষার্থী জানতে পারবে---</a:t>
            </a:r>
          </a:p>
          <a:p>
            <a:pPr algn="just"/>
            <a:r>
              <a:rPr lang="as-IN" sz="2000" dirty="0">
                <a:latin typeface="NikoshBAN" pitchFamily="2" charset="0"/>
                <a:cs typeface="NikoshBAN" pitchFamily="2" charset="0"/>
              </a:rPr>
              <a:t>সামষ্টিক পর্যায়ের  উৎপাদন ধারণা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000" dirty="0">
                <a:latin typeface="NikoshBAN" pitchFamily="2" charset="0"/>
                <a:cs typeface="NikoshBAN" pitchFamily="2" charset="0"/>
              </a:rPr>
              <a:t>মোট দেশজ উৎপাদন </a:t>
            </a:r>
          </a:p>
          <a:p>
            <a:pPr algn="just"/>
            <a:r>
              <a:rPr lang="as-IN" sz="2000" dirty="0">
                <a:latin typeface="NikoshBAN" pitchFamily="2" charset="0"/>
                <a:cs typeface="NikoshBAN" pitchFamily="2" charset="0"/>
              </a:rPr>
              <a:t>নীট দেশজ উৎপাদন </a:t>
            </a:r>
          </a:p>
          <a:p>
            <a:pPr algn="just"/>
            <a:r>
              <a:rPr lang="as-IN" sz="2000" dirty="0">
                <a:latin typeface="NikoshBAN" pitchFamily="2" charset="0"/>
                <a:cs typeface="NikoshBAN" pitchFamily="2" charset="0"/>
              </a:rPr>
              <a:t>মোট জাতীয় আয় </a:t>
            </a:r>
          </a:p>
          <a:p>
            <a:pPr algn="just"/>
            <a:r>
              <a:rPr lang="as-IN" sz="2000" dirty="0">
                <a:latin typeface="NikoshBAN" pitchFamily="2" charset="0"/>
                <a:cs typeface="NikoshBAN" pitchFamily="2" charset="0"/>
              </a:rPr>
              <a:t>নীট জাতীয় আয় </a:t>
            </a:r>
          </a:p>
          <a:p>
            <a:pPr algn="just"/>
            <a:r>
              <a:rPr lang="as-IN" sz="2000" dirty="0">
                <a:latin typeface="NikoshBAN" pitchFamily="2" charset="0"/>
                <a:cs typeface="NikoshBAN" pitchFamily="2" charset="0"/>
              </a:rPr>
              <a:t>মাথাপিছু আয় </a:t>
            </a:r>
          </a:p>
          <a:p>
            <a:pPr algn="just"/>
            <a:r>
              <a:rPr lang="as-IN" sz="2000" dirty="0">
                <a:latin typeface="NikoshBAN" pitchFamily="2" charset="0"/>
                <a:cs typeface="NikoshBAN" pitchFamily="2" charset="0"/>
              </a:rPr>
              <a:t>জাতীয় আয়ের পরিমাপের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000" dirty="0">
                <a:latin typeface="NikoshBAN" pitchFamily="2" charset="0"/>
                <a:cs typeface="NikoshBAN" pitchFamily="2" charset="0"/>
              </a:rPr>
              <a:t>জাতীয় আয় পরিমাপের সমস্যা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599" cy="838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চতুর্থ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r>
              <a:rPr lang="en-US" dirty="0" smtClean="0"/>
              <a:t> :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LABPC\Desktop\aesthetic_green_natural_03_hd_picture_16623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0"/>
            <a:ext cx="7620000" cy="2362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1676400"/>
            <a:ext cx="7772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</a:rPr>
              <a:t>  Macro </a:t>
            </a:r>
            <a:r>
              <a:rPr lang="en-US" sz="2800" dirty="0" err="1" smtClean="0">
                <a:solidFill>
                  <a:schemeClr val="tx1"/>
                </a:solidFill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শাব্দিক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সামষ্টিক।ইহা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প্রাচীন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গ্রীক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Makros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এসেছে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সামগ্রিক।অর্থা</a:t>
            </a:r>
            <a:r>
              <a:rPr lang="en-US" sz="2800" dirty="0" smtClean="0">
                <a:solidFill>
                  <a:schemeClr val="tx1"/>
                </a:solidFill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</a:rPr>
              <a:t>অর্থনীতির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বিষয়কে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যখন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জাতীয়ভাবে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বিশ্লেষণ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তখন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সামষ্টিক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অর্থনীতি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</a:rPr>
              <a:t> ।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2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মোট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দেশজ</a:t>
            </a:r>
            <a:r>
              <a:rPr lang="en-US" sz="3600" dirty="0" smtClean="0"/>
              <a:t> </a:t>
            </a:r>
            <a:r>
              <a:rPr lang="en-US" sz="3600" dirty="0" err="1" smtClean="0"/>
              <a:t>উৎপাদন</a:t>
            </a:r>
            <a:r>
              <a:rPr lang="en-US" sz="3600" dirty="0" smtClean="0"/>
              <a:t> (GDP) 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err="1" smtClean="0"/>
              <a:t>নীট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দেশজ</a:t>
            </a:r>
            <a:r>
              <a:rPr lang="en-US" sz="3600" dirty="0" smtClean="0"/>
              <a:t> </a:t>
            </a:r>
            <a:r>
              <a:rPr lang="en-US" sz="3600" dirty="0" err="1" smtClean="0"/>
              <a:t>উৎপাদন</a:t>
            </a:r>
            <a:r>
              <a:rPr lang="en-US" sz="3600" dirty="0" smtClean="0"/>
              <a:t> (NDP)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মোট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দেশজ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কোন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ভৌগলিক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সীমা</a:t>
            </a:r>
            <a:r>
              <a:rPr lang="en-US" sz="2000" dirty="0" smtClean="0"/>
              <a:t> </a:t>
            </a:r>
            <a:r>
              <a:rPr lang="en-US" sz="2000" dirty="0" err="1" smtClean="0"/>
              <a:t>রেখার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বছরে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পরিমাণ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দ্রব্যসামগ্রী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আর্থিক</a:t>
            </a:r>
            <a:r>
              <a:rPr lang="en-US" sz="2000" dirty="0" smtClean="0"/>
              <a:t>  </a:t>
            </a:r>
            <a:r>
              <a:rPr lang="en-US" sz="2000" dirty="0" err="1" smtClean="0"/>
              <a:t>মূল্যের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সমষ্টিকে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দেশজ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  </a:t>
            </a:r>
            <a:r>
              <a:rPr lang="en-US" sz="2000" dirty="0" err="1" smtClean="0"/>
              <a:t>নিজ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জনগণ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বিদেশীরা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বাংলাদেশে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অবস্থান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পরিমাণ</a:t>
            </a:r>
            <a:r>
              <a:rPr lang="en-US" sz="2000" dirty="0" smtClean="0"/>
              <a:t> </a:t>
            </a:r>
            <a:r>
              <a:rPr lang="en-US" sz="2000" dirty="0" err="1" smtClean="0"/>
              <a:t>পণ্য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সামগ্রী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দেশজ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বলে।অর্থা</a:t>
            </a:r>
            <a:r>
              <a:rPr lang="en-US" sz="2000" dirty="0" smtClean="0"/>
              <a:t>ৎ </a:t>
            </a:r>
            <a:r>
              <a:rPr lang="en-US" sz="2000" dirty="0" err="1" smtClean="0"/>
              <a:t>ইহা</a:t>
            </a:r>
            <a:r>
              <a:rPr lang="en-US" sz="2000" dirty="0" smtClean="0"/>
              <a:t> </a:t>
            </a:r>
            <a:r>
              <a:rPr lang="en-US" sz="2000" dirty="0" err="1" smtClean="0"/>
              <a:t>অবশ্যই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ভৌগলিক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সীমার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হতে</a:t>
            </a:r>
            <a:r>
              <a:rPr lang="en-US" sz="2000" dirty="0"/>
              <a:t>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।</a:t>
            </a:r>
          </a:p>
          <a:p>
            <a:pPr>
              <a:buNone/>
            </a:pPr>
            <a:r>
              <a:rPr lang="en-US" sz="2000" dirty="0" smtClean="0"/>
              <a:t>                     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সূত্র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=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ভোগ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বিনিয়োগ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সরকারী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ব্যয়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নীট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দেশজ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উৎপাদন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: </a:t>
            </a:r>
            <a:r>
              <a:rPr lang="en-US" sz="2000" dirty="0" err="1"/>
              <a:t>মোট</a:t>
            </a:r>
            <a:r>
              <a:rPr lang="en-US" sz="2000" dirty="0"/>
              <a:t> </a:t>
            </a:r>
            <a:r>
              <a:rPr lang="en-US" sz="2000" dirty="0" err="1"/>
              <a:t>দেশজ</a:t>
            </a:r>
            <a:r>
              <a:rPr lang="en-US" sz="2000" dirty="0"/>
              <a:t> </a:t>
            </a:r>
            <a:r>
              <a:rPr lang="en-US" sz="2000" dirty="0" err="1"/>
              <a:t>উৎপাদন</a:t>
            </a:r>
            <a:r>
              <a:rPr lang="en-US" sz="2000" dirty="0"/>
              <a:t> </a:t>
            </a:r>
            <a:r>
              <a:rPr lang="en-US" sz="2000" dirty="0" err="1"/>
              <a:t>কোন</a:t>
            </a:r>
            <a:r>
              <a:rPr lang="en-US" sz="2000" dirty="0"/>
              <a:t> </a:t>
            </a:r>
            <a:r>
              <a:rPr lang="en-US" sz="2000" dirty="0" err="1"/>
              <a:t>দেশের</a:t>
            </a:r>
            <a:r>
              <a:rPr lang="en-US" sz="2000" dirty="0"/>
              <a:t> </a:t>
            </a:r>
            <a:r>
              <a:rPr lang="en-US" sz="2000" dirty="0" err="1"/>
              <a:t>ভৌগলিক</a:t>
            </a:r>
            <a:r>
              <a:rPr lang="en-US" sz="2000" dirty="0"/>
              <a:t> </a:t>
            </a:r>
            <a:r>
              <a:rPr lang="en-US" sz="2000" dirty="0" err="1"/>
              <a:t>সীমা</a:t>
            </a:r>
            <a:r>
              <a:rPr lang="en-US" sz="2000" dirty="0"/>
              <a:t> </a:t>
            </a:r>
            <a:r>
              <a:rPr lang="en-US" sz="2000" dirty="0" err="1"/>
              <a:t>রেখার</a:t>
            </a:r>
            <a:r>
              <a:rPr lang="en-US" sz="2000" dirty="0"/>
              <a:t> </a:t>
            </a:r>
            <a:r>
              <a:rPr lang="en-US" sz="2000" dirty="0" err="1"/>
              <a:t>মধ্যে</a:t>
            </a:r>
            <a:r>
              <a:rPr lang="en-US" sz="2000" dirty="0"/>
              <a:t> </a:t>
            </a:r>
            <a:r>
              <a:rPr lang="en-US" sz="2000" dirty="0" err="1"/>
              <a:t>এক</a:t>
            </a:r>
            <a:r>
              <a:rPr lang="en-US" sz="2000" dirty="0"/>
              <a:t> </a:t>
            </a:r>
            <a:r>
              <a:rPr lang="en-US" sz="2000" dirty="0" err="1"/>
              <a:t>বছরে</a:t>
            </a:r>
            <a:r>
              <a:rPr lang="en-US" sz="2000" dirty="0"/>
              <a:t> </a:t>
            </a:r>
            <a:r>
              <a:rPr lang="en-US" sz="2000" dirty="0" err="1"/>
              <a:t>যে</a:t>
            </a:r>
            <a:r>
              <a:rPr lang="en-US" sz="2000" dirty="0"/>
              <a:t> </a:t>
            </a:r>
            <a:r>
              <a:rPr lang="en-US" sz="2000" dirty="0" err="1"/>
              <a:t>পরিমাণ</a:t>
            </a:r>
            <a:r>
              <a:rPr lang="en-US" sz="2000" dirty="0"/>
              <a:t> </a:t>
            </a:r>
            <a:r>
              <a:rPr lang="en-US" sz="2000" dirty="0" err="1"/>
              <a:t>দ্রব্যসামগ্রী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 </a:t>
            </a:r>
            <a:r>
              <a:rPr lang="en-US" sz="2000" dirty="0" err="1" smtClean="0"/>
              <a:t>তাদের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আর্থিক</a:t>
            </a:r>
            <a:r>
              <a:rPr lang="en-US" sz="2000" dirty="0" smtClean="0"/>
              <a:t>  </a:t>
            </a:r>
            <a:r>
              <a:rPr lang="en-US" sz="2000" dirty="0" err="1" smtClean="0"/>
              <a:t>মূল্যের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সমষ্টি</a:t>
            </a:r>
            <a:r>
              <a:rPr lang="en-US" sz="2000" dirty="0" smtClean="0"/>
              <a:t> 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অবচয়জনিত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খরচ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বাদ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নীট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দেশজ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পাওযা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 । </a:t>
            </a:r>
            <a:r>
              <a:rPr lang="en-US" sz="2000" dirty="0" err="1" smtClean="0"/>
              <a:t>নীট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দেশজ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ধারণা</a:t>
            </a:r>
            <a:r>
              <a:rPr lang="en-US" sz="2000" dirty="0" smtClean="0"/>
              <a:t>  </a:t>
            </a:r>
            <a:r>
              <a:rPr lang="en-US" sz="2000" dirty="0" err="1" smtClean="0"/>
              <a:t>তুলনামূলকভাবে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সংকীর্ণ</a:t>
            </a:r>
            <a:r>
              <a:rPr lang="en-US" sz="2000" dirty="0" smtClean="0"/>
              <a:t> । </a:t>
            </a:r>
            <a:r>
              <a:rPr lang="en-US" sz="2000" dirty="0" err="1" smtClean="0"/>
              <a:t>নীট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দেশজ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নির্ণয়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কঠিন</a:t>
            </a:r>
            <a:r>
              <a:rPr lang="en-US" sz="2000" dirty="0" smtClean="0"/>
              <a:t>। </a:t>
            </a:r>
            <a:r>
              <a:rPr lang="en-US" sz="2000" dirty="0" err="1" smtClean="0"/>
              <a:t>কারণ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স্থায়ী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সঠিক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অবচয়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নির্ণয়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যায়না</a:t>
            </a:r>
            <a:r>
              <a:rPr lang="en-US" sz="2000" dirty="0" smtClean="0"/>
              <a:t>।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সূত্র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মোট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দেশজ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উৎপাদন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অবচয়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11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19399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as-IN" sz="6700" dirty="0" smtClean="0"/>
              <a:t>দ্বিতীয় </a:t>
            </a:r>
            <a:r>
              <a:rPr lang="as-IN" sz="6700" dirty="0"/>
              <a:t>অধ্যায় : </a:t>
            </a:r>
            <a:r>
              <a:rPr lang="as-IN" sz="6700" dirty="0" smtClean="0"/>
              <a:t> </a:t>
            </a:r>
            <a:r>
              <a:rPr lang="as-IN" sz="6700" dirty="0"/>
              <a:t/>
            </a:r>
            <a:br>
              <a:rPr lang="as-IN" sz="6700" dirty="0"/>
            </a:br>
            <a:r>
              <a:rPr lang="as-IN" dirty="0"/>
              <a:t>   </a:t>
            </a:r>
            <a:r>
              <a:rPr lang="as-IN" sz="3600" dirty="0" smtClean="0"/>
              <a:t>মোট </a:t>
            </a:r>
            <a:r>
              <a:rPr lang="as-IN" sz="3600" dirty="0"/>
              <a:t>জাতীয় উৎপাদন (</a:t>
            </a:r>
            <a:r>
              <a:rPr lang="en-US" sz="3600" dirty="0"/>
              <a:t>GNP)</a:t>
            </a:r>
            <a:br>
              <a:rPr lang="en-US" sz="3600" dirty="0"/>
            </a:br>
            <a:r>
              <a:rPr lang="en-US" sz="3600" dirty="0"/>
              <a:t>          </a:t>
            </a:r>
            <a:r>
              <a:rPr lang="as-IN" sz="3600" dirty="0" smtClean="0"/>
              <a:t>নীট </a:t>
            </a:r>
            <a:r>
              <a:rPr lang="as-IN" sz="3600" dirty="0"/>
              <a:t>জাতীয় উৎপাদন (</a:t>
            </a:r>
            <a:r>
              <a:rPr lang="en-US" sz="3600" dirty="0"/>
              <a:t>NNP)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মোট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জাতীয়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জনগণ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ভিতরে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বাইরে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১ </a:t>
            </a:r>
            <a:r>
              <a:rPr lang="en-US" sz="2000" dirty="0" err="1" smtClean="0"/>
              <a:t>বছরে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পরিমাণ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আর্থিক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মূলৈল্যর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সমষ্টিকে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।</a:t>
            </a:r>
            <a:r>
              <a:rPr lang="as-IN" sz="2000" dirty="0"/>
              <a:t>এক্ষেত্রে কোন দেশের জনগণের  উপার্জন কে  বোঝানো হয়েছেঅ এক্ষেত্রে সিীমারেখা মূখ্য নয় </a:t>
            </a:r>
            <a:r>
              <a:rPr lang="as-IN" sz="2000" dirty="0" smtClean="0"/>
              <a:t> </a:t>
            </a:r>
            <a:r>
              <a:rPr lang="as-IN" sz="2000" dirty="0"/>
              <a:t>কোন দেশের জনগণে সাধারণত এক বছরে দেশের  ভিতরে ও বাইরে অবস্থান  করে যে পরিমাণ পণ্য বা সেবা সামগ্রী উৎপাদন করে তাকে </a:t>
            </a:r>
            <a:r>
              <a:rPr lang="as-IN" sz="2000" dirty="0" smtClean="0"/>
              <a:t>মো</a:t>
            </a:r>
            <a:r>
              <a:rPr lang="en-US" sz="2000" dirty="0" smtClean="0"/>
              <a:t>ট </a:t>
            </a: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</a:t>
            </a:r>
          </a:p>
          <a:p>
            <a:pPr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সূত্র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ভোগ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বিনিয়োগ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সরকারী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ব্যয়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(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আমদানী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রপ্তানী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)</a:t>
            </a:r>
            <a:endParaRPr lang="en-US" sz="2000" dirty="0" smtClean="0"/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নীট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জাতীয়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dirty="0" err="1" smtClean="0"/>
              <a:t>মোট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অবচয়জনিত</a:t>
            </a:r>
            <a:r>
              <a:rPr lang="en-US" sz="2000" dirty="0" smtClean="0"/>
              <a:t>   </a:t>
            </a:r>
            <a:r>
              <a:rPr lang="en-US" sz="2000" dirty="0" err="1" smtClean="0"/>
              <a:t>ব্যয়</a:t>
            </a:r>
            <a:r>
              <a:rPr lang="en-US" sz="2000" dirty="0" smtClean="0"/>
              <a:t>  </a:t>
            </a:r>
            <a:r>
              <a:rPr lang="en-US" sz="2000" dirty="0" err="1" smtClean="0"/>
              <a:t>বাদ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দিলে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মূল্য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পাওয়া</a:t>
            </a:r>
            <a:r>
              <a:rPr lang="en-US" sz="2000" dirty="0" smtClean="0"/>
              <a:t> 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নীট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</a:t>
            </a:r>
            <a:r>
              <a:rPr lang="en-US" sz="2000" dirty="0"/>
              <a:t>  </a:t>
            </a:r>
            <a:r>
              <a:rPr lang="en-US" sz="2000" dirty="0" err="1" smtClean="0"/>
              <a:t>উৎপাদনের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ক্ষেত্রে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স্থায়ী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সম্পদ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কারণে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াবনতি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ঘটে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অবচয়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উৎপাদনের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ইহাকে</a:t>
            </a:r>
            <a:r>
              <a:rPr lang="en-US" sz="2000" dirty="0" smtClean="0"/>
              <a:t> ও </a:t>
            </a:r>
            <a:r>
              <a:rPr lang="en-US" sz="2000" dirty="0" err="1" smtClean="0"/>
              <a:t>অন্তর্ভুক্ত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।</a:t>
            </a:r>
          </a:p>
          <a:p>
            <a:pPr>
              <a:buNone/>
            </a:pPr>
            <a:r>
              <a:rPr lang="en-US" sz="2000" dirty="0" smtClean="0"/>
              <a:t>                                    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সূত্র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ভোগ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বিনিয়োগ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সরকারী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ব্যয়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(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আমদানী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রপ্তানী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)-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অবচয়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696200" cy="1295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   </a:t>
            </a:r>
            <a:r>
              <a:rPr lang="en-US" sz="5300" dirty="0" smtClean="0"/>
              <a:t> </a:t>
            </a:r>
            <a:r>
              <a:rPr lang="en-US" sz="5300" dirty="0" err="1" smtClean="0"/>
              <a:t>মাথাপিছু</a:t>
            </a:r>
            <a:r>
              <a:rPr lang="en-US" sz="5300" dirty="0" smtClean="0"/>
              <a:t> </a:t>
            </a:r>
            <a:r>
              <a:rPr lang="en-US" sz="5300" dirty="0" err="1" smtClean="0"/>
              <a:t>আয়</a:t>
            </a:r>
            <a:r>
              <a:rPr lang="en-US" sz="53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(Per capita Income)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981200"/>
                <a:ext cx="7696200" cy="4191000"/>
              </a:xfrm>
              <a:solidFill>
                <a:schemeClr val="bg2">
                  <a:lumMod val="75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বিশ্বের </a:t>
                </a:r>
                <a:r>
                  <a:rPr lang="en-US" dirty="0" err="1" smtClean="0"/>
                  <a:t>সকল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দেশের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মোট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জাতীয়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আয়</a:t>
                </a:r>
                <a:r>
                  <a:rPr lang="en-US" dirty="0" smtClean="0"/>
                  <a:t> ও </a:t>
                </a:r>
                <a:r>
                  <a:rPr lang="en-US" dirty="0" err="1" smtClean="0"/>
                  <a:t>জনসংখ্যা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রকম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নয়</a:t>
                </a:r>
                <a:r>
                  <a:rPr lang="en-US" dirty="0" smtClean="0"/>
                  <a:t> । </a:t>
                </a:r>
                <a:r>
                  <a:rPr lang="en-US" dirty="0" err="1" smtClean="0"/>
                  <a:t>একটি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দেশের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মানুষের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জীবন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ধাঁচ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কতটা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উন্নত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নির্ভর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করে</a:t>
                </a:r>
                <a:r>
                  <a:rPr lang="en-US" dirty="0" smtClean="0"/>
                  <a:t> ঐ </a:t>
                </a:r>
                <a:r>
                  <a:rPr lang="en-US" dirty="0" err="1" smtClean="0"/>
                  <a:t>দেশের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অর্থনৈতিক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অবস্থার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উপর</a:t>
                </a:r>
                <a:r>
                  <a:rPr lang="en-US" dirty="0" smtClean="0"/>
                  <a:t> । </a:t>
                </a:r>
                <a:r>
                  <a:rPr lang="en-US" dirty="0" err="1" smtClean="0"/>
                  <a:t>যে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দেশের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অর্থনৈতিক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অবস্থা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যত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ভাল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দেশের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মাথাপিছু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বেশি</a:t>
                </a:r>
                <a:r>
                  <a:rPr lang="en-US" dirty="0" smtClean="0"/>
                  <a:t>। 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কোন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নিদির্ষ্ট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সময়ে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সাধারণত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বছরে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একটি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দেশের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মোট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জাতীয়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আয়কে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দেশের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জনসংখ্যা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দ্বারা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ভাগ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করলে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যে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পাওয়া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যায়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তাকে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মাথাপিছু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বলে</a:t>
                </a:r>
                <a:r>
                  <a:rPr lang="en-US" dirty="0" smtClean="0"/>
                  <a:t>।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সূত্র =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মোট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জাতীয়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আয়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(PCI)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মোট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জাতীয়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আয়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মোটজনসংখ্যা</m:t>
                        </m:r>
                      </m:den>
                    </m:f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981200"/>
                <a:ext cx="7696200" cy="4191000"/>
              </a:xfrm>
              <a:blipFill rotWithShape="1">
                <a:blip r:embed="rId2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8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7583"/>
            <a:ext cx="7696199" cy="101121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  <a:r>
              <a:rPr lang="en-US" dirty="0" err="1" smtClean="0"/>
              <a:t>সমস্যা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374186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দেশের</a:t>
            </a:r>
            <a:r>
              <a:rPr lang="en-US" dirty="0" smtClean="0"/>
              <a:t> </a:t>
            </a:r>
            <a:r>
              <a:rPr lang="en-US" dirty="0" err="1" smtClean="0"/>
              <a:t>কেটি</a:t>
            </a:r>
            <a:r>
              <a:rPr lang="en-US" dirty="0" smtClean="0"/>
              <a:t> </a:t>
            </a:r>
            <a:r>
              <a:rPr lang="en-US" dirty="0" err="1" smtClean="0"/>
              <a:t>দেশের</a:t>
            </a:r>
            <a:r>
              <a:rPr lang="en-US" dirty="0" smtClean="0"/>
              <a:t> </a:t>
            </a:r>
            <a:r>
              <a:rPr lang="en-US" dirty="0" err="1" smtClean="0"/>
              <a:t>মোট</a:t>
            </a:r>
            <a:r>
              <a:rPr lang="en-US" dirty="0" smtClean="0"/>
              <a:t> </a:t>
            </a:r>
            <a:r>
              <a:rPr lang="en-US" dirty="0" err="1" smtClean="0"/>
              <a:t>জনসংখ্যা</a:t>
            </a:r>
            <a:r>
              <a:rPr lang="en-US" dirty="0" smtClean="0"/>
              <a:t> ১৭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দেশটির</a:t>
            </a:r>
            <a:r>
              <a:rPr lang="en-US" dirty="0" smtClean="0"/>
              <a:t>  </a:t>
            </a:r>
            <a:r>
              <a:rPr lang="en-US" dirty="0" err="1" smtClean="0"/>
              <a:t>আথির্ক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১০,৫০০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।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  <a:r>
              <a:rPr lang="en-US" dirty="0" err="1" smtClean="0"/>
              <a:t>সূচক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১৫০ </a:t>
            </a:r>
          </a:p>
          <a:p>
            <a:pPr marL="0" indent="0">
              <a:buNone/>
            </a:pPr>
            <a:r>
              <a:rPr lang="en-US" dirty="0" err="1" smtClean="0"/>
              <a:t>করণীয়</a:t>
            </a:r>
            <a:r>
              <a:rPr lang="en-US" dirty="0" smtClean="0"/>
              <a:t> :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ক) </a:t>
            </a:r>
            <a:r>
              <a:rPr lang="en-US" dirty="0" err="1" smtClean="0"/>
              <a:t>উক্ত</a:t>
            </a:r>
            <a:r>
              <a:rPr lang="en-US" dirty="0" smtClean="0"/>
              <a:t> </a:t>
            </a:r>
            <a:r>
              <a:rPr lang="en-US" dirty="0" err="1" smtClean="0"/>
              <a:t>দেশের</a:t>
            </a:r>
            <a:r>
              <a:rPr lang="en-US" dirty="0" smtClean="0"/>
              <a:t> </a:t>
            </a:r>
            <a:r>
              <a:rPr lang="en-US" dirty="0" err="1" smtClean="0"/>
              <a:t>প্রকৃত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বায়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খ) </a:t>
            </a:r>
            <a:r>
              <a:rPr lang="en-US" dirty="0" err="1" smtClean="0"/>
              <a:t>দেশটির</a:t>
            </a:r>
            <a:r>
              <a:rPr lang="en-US" dirty="0" smtClean="0"/>
              <a:t> </a:t>
            </a:r>
            <a:r>
              <a:rPr lang="en-US" dirty="0" err="1" smtClean="0"/>
              <a:t>মাতপিছু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1837</TotalTime>
  <Words>760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PowerPoint Presentation</vt:lpstr>
      <vt:lpstr>PowerPoint Presentation</vt:lpstr>
      <vt:lpstr>PowerPoint Presentation</vt:lpstr>
      <vt:lpstr>শিখনফলঃ</vt:lpstr>
      <vt:lpstr>চতুর্থ অধ্যায় :  </vt:lpstr>
      <vt:lpstr>মোট দেশজ উৎপাদন (GDP)   নীট দেশজ উৎপাদন (NDP)</vt:lpstr>
      <vt:lpstr>দ্বিতীয় অধ্যায় :      মোট জাতীয় উৎপাদন (GNP)           নীট জাতীয় উৎপাদন (NNP) </vt:lpstr>
      <vt:lpstr>                  মাথাপিছু আয়               (Per capita Income)</vt:lpstr>
      <vt:lpstr>গাণিতিক সমস্যা </vt:lpstr>
      <vt:lpstr>সমাধান </vt:lpstr>
      <vt:lpstr>PowerPoint Presentation</vt:lpstr>
      <vt:lpstr>জাতীয় পরিমাপের গুরুত্ব ও সমস্যা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</dc:creator>
  <cp:lastModifiedBy>Admin</cp:lastModifiedBy>
  <cp:revision>165</cp:revision>
  <dcterms:created xsi:type="dcterms:W3CDTF">2006-08-16T00:00:00Z</dcterms:created>
  <dcterms:modified xsi:type="dcterms:W3CDTF">2016-12-27T08:26:49Z</dcterms:modified>
</cp:coreProperties>
</file>